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9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7" d="100"/>
          <a:sy n="47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49FA86B1-B0A9-4D4A-A000-C69B1E7258CA}" type="datetimeFigureOut">
              <a:rPr lang="en-US" smtClean="0"/>
              <a:t>5/23/13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FC46DC3A-6900-4448-9878-15AE1BF688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  <p:sldLayoutId id="2147483789" r:id="rId17"/>
    <p:sldLayoutId id="2147483790" r:id="rId18"/>
    <p:sldLayoutId id="2147483791" r:id="rId19"/>
    <p:sldLayoutId id="2147483792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Temperature and </a:t>
            </a:r>
            <a:br>
              <a:rPr lang="en-US" dirty="0" smtClean="0"/>
            </a:br>
            <a:r>
              <a:rPr lang="en-US" dirty="0" smtClean="0"/>
              <a:t>Thermal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0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057"/>
            <a:ext cx="7313613" cy="868362"/>
          </a:xfrm>
        </p:spPr>
        <p:txBody>
          <a:bodyPr/>
          <a:lstStyle/>
          <a:p>
            <a:r>
              <a:rPr lang="en-US" dirty="0" smtClean="0"/>
              <a:t>Heat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6198"/>
            <a:ext cx="4675026" cy="2972925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3200" dirty="0" smtClean="0"/>
              <a:t>Heat transfer by </a:t>
            </a:r>
            <a:r>
              <a:rPr lang="en-US" sz="3200" b="1" i="1" dirty="0" smtClean="0">
                <a:solidFill>
                  <a:srgbClr val="FF0000"/>
                </a:solidFill>
              </a:rPr>
              <a:t>RADIATION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occurs when electromagnetic waves carry energy through space or matter.</a:t>
            </a:r>
          </a:p>
        </p:txBody>
      </p:sp>
      <p:pic>
        <p:nvPicPr>
          <p:cNvPr id="4" name="Picture 3" descr="modes-of-heat-transfer-conduction-convection-and-radia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154"/>
          <a:stretch/>
        </p:blipFill>
        <p:spPr>
          <a:xfrm>
            <a:off x="6350469" y="3242235"/>
            <a:ext cx="2297021" cy="3615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189123"/>
            <a:ext cx="55397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Font typeface="Courier New"/>
              <a:buChar char="o"/>
            </a:pPr>
            <a:r>
              <a:rPr lang="en-US" sz="2800" b="1" i="1" dirty="0">
                <a:solidFill>
                  <a:srgbClr val="FF0000"/>
                </a:solidFill>
              </a:rPr>
              <a:t>CONVECTION</a:t>
            </a:r>
            <a:r>
              <a:rPr lang="en-US" sz="2800" dirty="0"/>
              <a:t> describes the transfer or thermal energy by the movement of molecules from one part (warmer) of a material to another (cooler) part.	</a:t>
            </a:r>
          </a:p>
        </p:txBody>
      </p:sp>
      <p:pic>
        <p:nvPicPr>
          <p:cNvPr id="6" name="Picture 5" descr="modes-of-heat-transfer-conduction-convection-and-radia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" t="60040" r="16729"/>
          <a:stretch/>
        </p:blipFill>
        <p:spPr>
          <a:xfrm>
            <a:off x="4675026" y="1608881"/>
            <a:ext cx="4404793" cy="130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577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0812"/>
            <a:ext cx="7313613" cy="868362"/>
          </a:xfrm>
        </p:spPr>
        <p:txBody>
          <a:bodyPr/>
          <a:lstStyle/>
          <a:p>
            <a:r>
              <a:rPr lang="en-US" dirty="0" smtClean="0"/>
              <a:t>Convection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0250"/>
            <a:ext cx="5431678" cy="5108028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3200" dirty="0"/>
              <a:t>Convection occurs naturally as a hot gas or liquid moves from one place to another; wind is caused by  convection in air; rising warmer air forms a convection cycle with falling cooler air.</a:t>
            </a:r>
          </a:p>
          <a:p>
            <a:pPr lvl="1"/>
            <a:r>
              <a:rPr lang="en-US" sz="3200" dirty="0"/>
              <a:t>Convection can be forced as when a fan blows cooler air over warmer air produced by a </a:t>
            </a:r>
            <a:r>
              <a:rPr lang="en-US" sz="3200" dirty="0" smtClean="0"/>
              <a:t>machine.</a:t>
            </a:r>
          </a:p>
        </p:txBody>
      </p:sp>
      <p:pic>
        <p:nvPicPr>
          <p:cNvPr id="4" name="Picture 3" descr="chap01_convec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678" y="1837808"/>
            <a:ext cx="3394221" cy="332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432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057"/>
            <a:ext cx="7313613" cy="868362"/>
          </a:xfrm>
        </p:spPr>
        <p:txBody>
          <a:bodyPr/>
          <a:lstStyle/>
          <a:p>
            <a:r>
              <a:rPr lang="en-US" dirty="0" smtClean="0"/>
              <a:t>Conductors &amp; Insulators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35" y="1404062"/>
            <a:ext cx="7651978" cy="4453954"/>
          </a:xfrm>
        </p:spPr>
        <p:txBody>
          <a:bodyPr>
            <a:normAutofit/>
          </a:bodyPr>
          <a:lstStyle/>
          <a:p>
            <a:pPr marL="463550" lvl="1" indent="-463550">
              <a:spcBef>
                <a:spcPts val="2000"/>
              </a:spcBef>
              <a:buBlip>
                <a:blip r:embed="rId2"/>
              </a:buBlip>
            </a:pPr>
            <a:r>
              <a:rPr lang="en-US" sz="3200" i="1" dirty="0">
                <a:solidFill>
                  <a:srgbClr val="FF0000"/>
                </a:solidFill>
              </a:rPr>
              <a:t>CONDUCTORS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are materials that transfer heat readily; metals such as copper and gold are the best heat </a:t>
            </a:r>
            <a:r>
              <a:rPr lang="en-US" sz="3200" dirty="0" smtClean="0"/>
              <a:t>conductors</a:t>
            </a:r>
          </a:p>
          <a:p>
            <a:pPr marL="463550" lvl="1" indent="-463550">
              <a:spcBef>
                <a:spcPts val="2000"/>
              </a:spcBef>
              <a:buBlip>
                <a:blip r:embed="rId2"/>
              </a:buBlip>
            </a:pPr>
            <a:r>
              <a:rPr lang="en-US" sz="3200" dirty="0"/>
              <a:t>An </a:t>
            </a:r>
            <a:r>
              <a:rPr lang="en-US" sz="3200" b="1" i="1" dirty="0">
                <a:solidFill>
                  <a:srgbClr val="FF0000"/>
                </a:solidFill>
              </a:rPr>
              <a:t>INSULATOR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is a material that does not transfer heat easily; liquids and gases are usually better insulators than solids.</a:t>
            </a:r>
          </a:p>
          <a:p>
            <a:pPr marL="0" lvl="1" indent="0">
              <a:spcBef>
                <a:spcPts val="2000"/>
              </a:spcBef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65738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148381"/>
            <a:ext cx="7313613" cy="868362"/>
          </a:xfrm>
        </p:spPr>
        <p:txBody>
          <a:bodyPr/>
          <a:lstStyle/>
          <a:p>
            <a:r>
              <a:rPr lang="en-US" dirty="0" smtClean="0"/>
              <a:t>Specific Heat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910" y="1369316"/>
            <a:ext cx="8354583" cy="548868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Objects absorb heat at different rates depending on what materials they are made of.</a:t>
            </a:r>
          </a:p>
          <a:p>
            <a:pPr lvl="1"/>
            <a:r>
              <a:rPr lang="en-US" sz="3200" b="1" i="1" dirty="0" smtClean="0">
                <a:solidFill>
                  <a:srgbClr val="FF0000"/>
                </a:solidFill>
              </a:rPr>
              <a:t>SPECIFIC HEAT </a:t>
            </a:r>
            <a:r>
              <a:rPr lang="en-US" sz="3200" dirty="0" smtClean="0"/>
              <a:t>– amount of heat needed to raise the temperature of 1 kg of a </a:t>
            </a:r>
            <a:r>
              <a:rPr lang="en-US" sz="3200" b="1" dirty="0" smtClean="0">
                <a:solidFill>
                  <a:srgbClr val="FF0000"/>
                </a:solidFill>
              </a:rPr>
              <a:t>substance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by 1°C</a:t>
            </a:r>
            <a:endParaRPr lang="en-US" sz="3200" dirty="0"/>
          </a:p>
          <a:p>
            <a:pPr lvl="1"/>
            <a:r>
              <a:rPr lang="en-US" sz="3200" dirty="0"/>
              <a:t>More heat is needed to change the temperature of a material with a high specific heat (water) than one with a low specific heat (sand).</a:t>
            </a:r>
          </a:p>
          <a:p>
            <a:pPr marL="457200" lvl="1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4105558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0812"/>
            <a:ext cx="7313613" cy="868362"/>
          </a:xfrm>
        </p:spPr>
        <p:txBody>
          <a:bodyPr/>
          <a:lstStyle/>
          <a:p>
            <a:r>
              <a:rPr lang="en-US" dirty="0" smtClean="0"/>
              <a:t>Thermal 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0250"/>
            <a:ext cx="3882819" cy="3081034"/>
          </a:xfrm>
        </p:spPr>
        <p:txBody>
          <a:bodyPr>
            <a:noAutofit/>
          </a:bodyPr>
          <a:lstStyle/>
          <a:p>
            <a:pPr marL="463550" lvl="1" indent="-463550">
              <a:spcBef>
                <a:spcPts val="2000"/>
              </a:spcBef>
              <a:buBlip>
                <a:blip r:embed="rId2"/>
              </a:buBlip>
            </a:pPr>
            <a:r>
              <a:rPr lang="en-US" sz="3200" b="1" i="1" dirty="0" smtClean="0">
                <a:solidFill>
                  <a:srgbClr val="FF0000"/>
                </a:solidFill>
              </a:rPr>
              <a:t>THERMAL POLLUTION</a:t>
            </a:r>
            <a:r>
              <a:rPr lang="en-US" sz="3200" dirty="0" smtClean="0"/>
              <a:t>, caused by adding warmer water to a body of water.</a:t>
            </a:r>
          </a:p>
        </p:txBody>
      </p:sp>
      <p:pic>
        <p:nvPicPr>
          <p:cNvPr id="4" name="Picture 3" descr="thermal-pollution.j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819" y="939174"/>
            <a:ext cx="5261179" cy="39458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0232" y="4885059"/>
            <a:ext cx="85123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4863" lvl="2" indent="-463550">
              <a:spcBef>
                <a:spcPts val="2000"/>
              </a:spcBef>
              <a:buFont typeface="Wingdings" charset="2"/>
              <a:buChar char="ü"/>
            </a:pPr>
            <a:r>
              <a:rPr lang="en-US" sz="3200" dirty="0"/>
              <a:t>Thermal pollution can kill fish and other aquatic organisms due to a reduction in oxygen in warmer water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7328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0812"/>
            <a:ext cx="7313613" cy="868362"/>
          </a:xfrm>
        </p:spPr>
        <p:txBody>
          <a:bodyPr/>
          <a:lstStyle/>
          <a:p>
            <a:r>
              <a:rPr lang="en-US" dirty="0" smtClean="0"/>
              <a:t>Thermal 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89" y="1270250"/>
            <a:ext cx="7863771" cy="2378342"/>
          </a:xfrm>
        </p:spPr>
        <p:txBody>
          <a:bodyPr>
            <a:noAutofit/>
          </a:bodyPr>
          <a:lstStyle/>
          <a:p>
            <a:pPr marL="804863" lvl="2" indent="-463550">
              <a:spcBef>
                <a:spcPts val="2000"/>
              </a:spcBef>
              <a:buFont typeface="Wingdings" charset="2"/>
              <a:buChar char="ü"/>
            </a:pPr>
            <a:r>
              <a:rPr lang="en-US" sz="3200" dirty="0" smtClean="0"/>
              <a:t>Thermal pollution can be reduced by cooling water from factories, power plants, and runoff before it is released into a body of water.</a:t>
            </a:r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 descr="Thermal_pollu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89" y="3465004"/>
            <a:ext cx="762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452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Temperature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is the measure of the average value of the </a:t>
            </a:r>
            <a:r>
              <a:rPr lang="en-US" sz="3200" b="1" i="1" dirty="0" smtClean="0"/>
              <a:t>kinetic energy </a:t>
            </a:r>
            <a:r>
              <a:rPr lang="en-US" sz="3200" dirty="0" smtClean="0"/>
              <a:t>of the molecules in a substance; the higher the temperature, the faster the molecules are moving.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07485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46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Temperature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968" y="1426726"/>
            <a:ext cx="8880032" cy="5237993"/>
          </a:xfrm>
        </p:spPr>
        <p:txBody>
          <a:bodyPr>
            <a:noAutofit/>
          </a:bodyPr>
          <a:lstStyle/>
          <a:p>
            <a:r>
              <a:rPr lang="en-US" sz="3200" dirty="0" smtClean="0"/>
              <a:t>Objects tend to </a:t>
            </a:r>
            <a:r>
              <a:rPr lang="en-US" sz="3200" b="1" dirty="0" smtClean="0"/>
              <a:t>expand</a:t>
            </a:r>
            <a:r>
              <a:rPr lang="en-US" sz="3200" dirty="0" smtClean="0"/>
              <a:t> with</a:t>
            </a:r>
            <a:r>
              <a:rPr lang="en-US" sz="3200" b="1" dirty="0" smtClean="0"/>
              <a:t> increased temperature</a:t>
            </a:r>
            <a:r>
              <a:rPr lang="en-US" sz="3200" dirty="0" smtClean="0"/>
              <a:t> because their molecules speed up and move farther apart</a:t>
            </a:r>
          </a:p>
          <a:p>
            <a:r>
              <a:rPr lang="en-US" sz="3200" dirty="0" smtClean="0"/>
              <a:t>Objects tend to </a:t>
            </a:r>
            <a:r>
              <a:rPr lang="en-US" sz="3200" b="1" dirty="0" smtClean="0"/>
              <a:t>contract</a:t>
            </a:r>
            <a:r>
              <a:rPr lang="en-US" sz="3200" dirty="0" smtClean="0"/>
              <a:t> when they are </a:t>
            </a:r>
            <a:r>
              <a:rPr lang="en-US" sz="3200" b="1" dirty="0" smtClean="0"/>
              <a:t>cooled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The amount of </a:t>
            </a:r>
            <a:r>
              <a:rPr lang="en-US" sz="3200" i="1" dirty="0" smtClean="0"/>
              <a:t>expansion</a:t>
            </a:r>
            <a:r>
              <a:rPr lang="en-US" sz="3200" dirty="0" smtClean="0"/>
              <a:t> or </a:t>
            </a:r>
            <a:r>
              <a:rPr lang="en-US" sz="3200" i="1" dirty="0" smtClean="0"/>
              <a:t>contraction</a:t>
            </a:r>
            <a:r>
              <a:rPr lang="en-US" sz="3200" dirty="0" smtClean="0"/>
              <a:t> depends on the material and the amount of change in temperature.</a:t>
            </a:r>
          </a:p>
          <a:p>
            <a:r>
              <a:rPr lang="en-US" sz="3200" dirty="0" smtClean="0"/>
              <a:t>Liquids usually </a:t>
            </a:r>
            <a:r>
              <a:rPr lang="en-US" sz="3200" b="1" dirty="0" smtClean="0"/>
              <a:t>expand more </a:t>
            </a:r>
            <a:r>
              <a:rPr lang="en-US" sz="3200" dirty="0" smtClean="0"/>
              <a:t>than solids. Why?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0672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135"/>
            <a:ext cx="8229600" cy="1143000"/>
          </a:xfrm>
        </p:spPr>
        <p:txBody>
          <a:bodyPr/>
          <a:lstStyle/>
          <a:p>
            <a:r>
              <a:rPr lang="en-US" sz="3600" b="1" dirty="0" smtClean="0"/>
              <a:t>Temperature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9135"/>
            <a:ext cx="8433457" cy="51280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Temperature is commonly measured using a thermometer.</a:t>
            </a:r>
          </a:p>
          <a:p>
            <a:r>
              <a:rPr lang="en-US" sz="3200" dirty="0" smtClean="0"/>
              <a:t>Thermometers need numbers on a scale to give a temperature reading.</a:t>
            </a:r>
          </a:p>
          <a:p>
            <a:r>
              <a:rPr lang="en-US" sz="3200" dirty="0" smtClean="0"/>
              <a:t>The </a:t>
            </a:r>
            <a:r>
              <a:rPr lang="en-US" sz="3200" b="1" dirty="0" smtClean="0"/>
              <a:t>Fahrenheit scale </a:t>
            </a:r>
            <a:r>
              <a:rPr lang="en-US" sz="3200" dirty="0" smtClean="0"/>
              <a:t>gives water a freezing temperature of 32° F and a boiling temperature of 212° F.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3584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28"/>
            <a:ext cx="8229600" cy="1143000"/>
          </a:xfrm>
        </p:spPr>
        <p:txBody>
          <a:bodyPr/>
          <a:lstStyle/>
          <a:p>
            <a:r>
              <a:rPr lang="en-US" b="1" dirty="0" smtClean="0"/>
              <a:t>Temperature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7293"/>
            <a:ext cx="9144000" cy="5670707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</a:t>
            </a:r>
            <a:r>
              <a:rPr lang="en-US" sz="3200" b="1" dirty="0" smtClean="0"/>
              <a:t>Celsius scale </a:t>
            </a:r>
            <a:r>
              <a:rPr lang="en-US" sz="3200" dirty="0" smtClean="0"/>
              <a:t>gives water a freezing temperature of 0° C and a boiling temperature of 100° C.</a:t>
            </a:r>
          </a:p>
          <a:p>
            <a:pPr>
              <a:spcBef>
                <a:spcPts val="800"/>
              </a:spcBef>
            </a:pPr>
            <a:r>
              <a:rPr lang="en-US" sz="3200" dirty="0" smtClean="0"/>
              <a:t>The formula to convert temperature from °F to °C is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          </a:t>
            </a:r>
            <a:r>
              <a:rPr lang="en-US" sz="3200" b="1" dirty="0" smtClean="0"/>
              <a:t> °C = (5/9)(°F-32)</a:t>
            </a:r>
          </a:p>
          <a:p>
            <a:r>
              <a:rPr lang="en-US" sz="3200" dirty="0" smtClean="0"/>
              <a:t>The Kelvin scale gives the temperature 0°K to the lowest temperature an object can have, a temperature known as </a:t>
            </a:r>
            <a:r>
              <a:rPr lang="en-US" sz="3200" b="1" dirty="0" smtClean="0"/>
              <a:t>ABSOLUTE ZERO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r>
              <a:rPr lang="en-US" sz="3200" dirty="0" smtClean="0"/>
              <a:t>                           </a:t>
            </a:r>
            <a:r>
              <a:rPr lang="en-US" sz="3200" b="1" dirty="0" smtClean="0"/>
              <a:t> °C = K - 273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4991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486" y="1735137"/>
            <a:ext cx="8115731" cy="480878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An object’s </a:t>
            </a:r>
            <a:r>
              <a:rPr lang="en-US" sz="3200" b="1" dirty="0" smtClean="0"/>
              <a:t>thermal energy </a:t>
            </a:r>
            <a:r>
              <a:rPr lang="en-US" sz="3200" dirty="0" smtClean="0"/>
              <a:t>is the sum of the kinetic and potential energy of all the molecules in the object.</a:t>
            </a:r>
          </a:p>
          <a:p>
            <a:r>
              <a:rPr lang="en-US" sz="3200" b="1" dirty="0" smtClean="0"/>
              <a:t>Potential energy </a:t>
            </a:r>
            <a:r>
              <a:rPr lang="en-US" sz="3200" dirty="0" smtClean="0"/>
              <a:t>is the energy that can be converted into kinetic energy.</a:t>
            </a:r>
          </a:p>
          <a:p>
            <a:r>
              <a:rPr lang="en-US" sz="3200" dirty="0" smtClean="0"/>
              <a:t> Potential energy changes as molecules move closer together or farther apart.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69685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04" y="1735138"/>
            <a:ext cx="7593109" cy="40560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Temperature and thermal energy are different concepts; </a:t>
            </a:r>
          </a:p>
          <a:p>
            <a:pPr lvl="1"/>
            <a:r>
              <a:rPr lang="en-US" sz="3200" dirty="0" smtClean="0"/>
              <a:t>Thermal energy is related to the quantity of molecules</a:t>
            </a:r>
          </a:p>
          <a:p>
            <a:pPr lvl="1"/>
            <a:r>
              <a:rPr lang="en-US" sz="3200" dirty="0" smtClean="0"/>
              <a:t>Temperature is related to the movement of the molecules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512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057"/>
            <a:ext cx="7313613" cy="868362"/>
          </a:xfrm>
        </p:spPr>
        <p:txBody>
          <a:bodyPr/>
          <a:lstStyle/>
          <a:p>
            <a:r>
              <a:rPr lang="en-US" smtClean="0"/>
              <a:t>HEAT – section 2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074" y="957689"/>
            <a:ext cx="8273513" cy="3069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HEAT</a:t>
            </a:r>
            <a:r>
              <a:rPr lang="en-US" sz="3200" dirty="0" smtClean="0"/>
              <a:t> – thermal energy that is transferred from one object to another when the objects are at different temperatures</a:t>
            </a:r>
          </a:p>
          <a:p>
            <a:pPr>
              <a:buFont typeface="Wingdings" charset="2"/>
              <a:buChar char="ü"/>
            </a:pPr>
            <a:r>
              <a:rPr lang="en-US" sz="3200" dirty="0" smtClean="0"/>
              <a:t>Thermal energy always moves from warmer to cooler objects</a:t>
            </a:r>
            <a:r>
              <a:rPr lang="en-US" sz="3200" dirty="0"/>
              <a:t>.</a:t>
            </a:r>
            <a:endParaRPr lang="en-US" sz="3200" dirty="0" smtClean="0"/>
          </a:p>
        </p:txBody>
      </p:sp>
      <p:pic>
        <p:nvPicPr>
          <p:cNvPr id="4" name="Picture 3" descr="ice0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468" y="3395841"/>
            <a:ext cx="3747881" cy="309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40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des-of-heat-transfer-conduction-convection-and-radi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64" y="0"/>
            <a:ext cx="6985000" cy="4051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0992" y="4066003"/>
            <a:ext cx="79783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3200" dirty="0"/>
              <a:t>The transfer of heat by direct contact between the particles of a substances is called </a:t>
            </a:r>
            <a:r>
              <a:rPr lang="en-US" sz="3200" b="1" i="1" dirty="0">
                <a:solidFill>
                  <a:srgbClr val="FF0000"/>
                </a:solidFill>
              </a:rPr>
              <a:t>CONDUCTION</a:t>
            </a:r>
            <a:r>
              <a:rPr lang="en-US" sz="3200" dirty="0"/>
              <a:t>.  Conduction occurs most easily in solids, when molecules are close together</a:t>
            </a:r>
          </a:p>
        </p:txBody>
      </p:sp>
    </p:spTree>
    <p:extLst>
      <p:ext uri="{BB962C8B-B14F-4D97-AF65-F5344CB8AC3E}">
        <p14:creationId xmlns:p14="http://schemas.microsoft.com/office/powerpoint/2010/main" val="300879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383</TotalTime>
  <Words>626</Words>
  <Application>Microsoft Macintosh PowerPoint</Application>
  <PresentationFormat>On-screen Show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Inkwell</vt:lpstr>
      <vt:lpstr>Temperature and  Thermal Energy</vt:lpstr>
      <vt:lpstr>Temperature</vt:lpstr>
      <vt:lpstr>Temperature</vt:lpstr>
      <vt:lpstr>Temperature</vt:lpstr>
      <vt:lpstr>Temperature Scales</vt:lpstr>
      <vt:lpstr>THERMAL ENERGY</vt:lpstr>
      <vt:lpstr>THERMAL ENERGY</vt:lpstr>
      <vt:lpstr>HEAT – section 2 </vt:lpstr>
      <vt:lpstr>PowerPoint Presentation</vt:lpstr>
      <vt:lpstr>Heat Transfer</vt:lpstr>
      <vt:lpstr>Convection</vt:lpstr>
      <vt:lpstr>Conductors &amp; Insulators</vt:lpstr>
      <vt:lpstr>Specific Heat</vt:lpstr>
      <vt:lpstr>Thermal Pollution</vt:lpstr>
      <vt:lpstr>Thermal Pollution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Energy</dc:title>
  <dc:creator>St. Aloysius</dc:creator>
  <cp:lastModifiedBy>St. Aloysius</cp:lastModifiedBy>
  <cp:revision>34</cp:revision>
  <dcterms:created xsi:type="dcterms:W3CDTF">2013-05-13T16:26:39Z</dcterms:created>
  <dcterms:modified xsi:type="dcterms:W3CDTF">2013-05-23T18:15:50Z</dcterms:modified>
</cp:coreProperties>
</file>